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6" r:id="rId1"/>
  </p:sldMasterIdLst>
  <p:notesMasterIdLst>
    <p:notesMasterId r:id="rId20"/>
  </p:notesMasterIdLst>
  <p:sldIdLst>
    <p:sldId id="258" r:id="rId2"/>
    <p:sldId id="261" r:id="rId3"/>
    <p:sldId id="257" r:id="rId4"/>
    <p:sldId id="260" r:id="rId5"/>
    <p:sldId id="272" r:id="rId6"/>
    <p:sldId id="271" r:id="rId7"/>
    <p:sldId id="262" r:id="rId8"/>
    <p:sldId id="263" r:id="rId9"/>
    <p:sldId id="264" r:id="rId10"/>
    <p:sldId id="267" r:id="rId11"/>
    <p:sldId id="268" r:id="rId12"/>
    <p:sldId id="269" r:id="rId13"/>
    <p:sldId id="265" r:id="rId14"/>
    <p:sldId id="270" r:id="rId15"/>
    <p:sldId id="266" r:id="rId16"/>
    <p:sldId id="274" r:id="rId17"/>
    <p:sldId id="275" r:id="rId18"/>
    <p:sldId id="27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11" autoAdjust="0"/>
    <p:restoredTop sz="94660"/>
  </p:normalViewPr>
  <p:slideViewPr>
    <p:cSldViewPr snapToGrid="0">
      <p:cViewPr varScale="1">
        <p:scale>
          <a:sx n="58" d="100"/>
          <a:sy n="58" d="100"/>
        </p:scale>
        <p:origin x="831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eborah Ampofowaa" userId="51d24eadd8d6f8ac" providerId="LiveId" clId="{FA657FF1-7CFB-42E6-B055-EE9D47799073}"/>
    <pc:docChg chg="modSld">
      <pc:chgData name="Deborah Ampofowaa" userId="51d24eadd8d6f8ac" providerId="LiveId" clId="{FA657FF1-7CFB-42E6-B055-EE9D47799073}" dt="2024-11-09T02:19:52.086" v="16" actId="14100"/>
      <pc:docMkLst>
        <pc:docMk/>
      </pc:docMkLst>
      <pc:sldChg chg="modSp mod">
        <pc:chgData name="Deborah Ampofowaa" userId="51d24eadd8d6f8ac" providerId="LiveId" clId="{FA657FF1-7CFB-42E6-B055-EE9D47799073}" dt="2024-11-09T02:19:52.086" v="16" actId="14100"/>
        <pc:sldMkLst>
          <pc:docMk/>
          <pc:sldMk cId="3902102684" sldId="258"/>
        </pc:sldMkLst>
        <pc:spChg chg="mod">
          <ac:chgData name="Deborah Ampofowaa" userId="51d24eadd8d6f8ac" providerId="LiveId" clId="{FA657FF1-7CFB-42E6-B055-EE9D47799073}" dt="2024-11-09T02:19:52.086" v="16" actId="14100"/>
          <ac:spMkLst>
            <pc:docMk/>
            <pc:sldMk cId="3902102684" sldId="258"/>
            <ac:spMk id="6" creationId="{187CA3A1-4426-413F-ACD1-28B36AB58378}"/>
          </ac:spMkLst>
        </pc:spChg>
      </pc:sldChg>
    </pc:docChg>
  </pc:docChgLst>
</pc:chgInfo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1A821C6-3098-467E-B4C5-9550023AA02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91F04B-73CA-4CBA-A6A0-F1F965D1B837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2A7922-A5A2-4D43-AF24-D4D5D6F28519}" type="datetimeFigureOut">
              <a:rPr lang="en-GH" smtClean="0"/>
              <a:t>11/09/2024</a:t>
            </a:fld>
            <a:endParaRPr lang="en-GH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DA1E6BFD-C823-4BD5-BF1C-E9CF873355E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H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E63AEC7C-AE80-4012-BC6D-DEE6CA9FF1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6F97CA-7035-456E-B6A5-EDB18273797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D21A58-067B-41CD-BDCB-299BD5E5AAE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81E53B-EF99-4E79-984F-BC16A00DEB15}" type="slidenum">
              <a:rPr lang="en-GH" smtClean="0"/>
              <a:t>‹#›</a:t>
            </a:fld>
            <a:endParaRPr lang="en-GH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type of tyre we are using according to ISO 5775 is type 700C * 28C where the 700C indicates a rim diameter of 622mm and </a:t>
            </a:r>
            <a:r>
              <a:rPr lang="en-US" dirty="0" err="1"/>
              <a:t>and</a:t>
            </a:r>
            <a:r>
              <a:rPr lang="en-US" dirty="0"/>
              <a:t> 28C a width of 28mm</a:t>
            </a:r>
            <a:endParaRPr lang="en-G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81E53B-EF99-4E79-984F-BC16A00DEB15}" type="slidenum">
              <a:rPr lang="en-GH" smtClean="0"/>
              <a:t>2</a:t>
            </a:fld>
            <a:endParaRPr lang="en-GH"/>
          </a:p>
        </p:txBody>
      </p:sp>
    </p:spTree>
    <p:extLst>
      <p:ext uri="{BB962C8B-B14F-4D97-AF65-F5344CB8AC3E}">
        <p14:creationId xmlns:p14="http://schemas.microsoft.com/office/powerpoint/2010/main" val="13459548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66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777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2550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2994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8094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98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357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398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743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42A54C80-263E-416B-A8E0-580EDEADCBDC}" type="datetimeFigureOut">
              <a:rPr lang="en-US" smtClean="0"/>
              <a:t>11/9/2024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5540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122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0881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8F5DC-374D-4F3A-8EAB-2E101D910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53306" y="2497993"/>
            <a:ext cx="10114085" cy="1001485"/>
          </a:xfrm>
        </p:spPr>
        <p:txBody>
          <a:bodyPr>
            <a:noAutofit/>
          </a:bodyPr>
          <a:lstStyle/>
          <a:p>
            <a:pPr algn="l"/>
            <a:br>
              <a:rPr lang="en-US" sz="3600" b="1" dirty="0">
                <a:solidFill>
                  <a:schemeClr val="tx1"/>
                </a:solidFill>
              </a:rPr>
            </a:br>
            <a:r>
              <a:rPr lang="en-US" sz="3600" b="1" dirty="0">
                <a:solidFill>
                  <a:schemeClr val="tx1"/>
                </a:solidFill>
              </a:rPr>
              <a:t>LIFE CYCLE ASSESSMENT OF BICYCLE TYRE MATERIALS</a:t>
            </a:r>
            <a:br>
              <a:rPr lang="en-US" sz="3600" b="1" dirty="0">
                <a:solidFill>
                  <a:schemeClr val="tx1"/>
                </a:solidFill>
              </a:rPr>
            </a:br>
            <a:br>
              <a:rPr lang="en-US" sz="3600" b="1" dirty="0">
                <a:solidFill>
                  <a:schemeClr val="tx1"/>
                </a:solidFill>
              </a:rPr>
            </a:br>
            <a:r>
              <a:rPr lang="en-US" sz="3600" b="1" dirty="0">
                <a:solidFill>
                  <a:schemeClr val="tx1"/>
                </a:solidFill>
              </a:rPr>
              <a:t>GROUP THREE (3)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352B2C-95C7-4F0F-8428-9C1C57BB143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" t="-262" r="-340" b="64604"/>
          <a:stretch/>
        </p:blipFill>
        <p:spPr>
          <a:xfrm>
            <a:off x="0" y="-48544"/>
            <a:ext cx="12307750" cy="69369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7CA3A1-4426-413F-ACD1-28B36AB58378}"/>
              </a:ext>
            </a:extLst>
          </p:cNvPr>
          <p:cNvSpPr txBox="1"/>
          <p:nvPr/>
        </p:nvSpPr>
        <p:spPr>
          <a:xfrm>
            <a:off x="3978876" y="5293360"/>
            <a:ext cx="7924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</a:rPr>
              <a:t>OHENE LAWRENCIA</a:t>
            </a:r>
            <a:endParaRPr lang="en-GH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2102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-39757"/>
            <a:ext cx="11226578" cy="678079"/>
          </a:xfrm>
        </p:spPr>
        <p:txBody>
          <a:bodyPr>
            <a:normAutofit/>
          </a:bodyPr>
          <a:lstStyle/>
          <a:p>
            <a:r>
              <a:rPr lang="en-US" sz="3200" b="1" dirty="0"/>
              <a:t>GLOBAL WARMING CONTRIBUTIONS, POLYBUTADIENE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05FBCA-169C-485E-8513-ED7D372F6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581" y="810825"/>
            <a:ext cx="11088757" cy="5792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4034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-39757"/>
            <a:ext cx="11226578" cy="678079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GLOBAL WARMING CONTRIBUTIONS, STYRENE-ACRYLONITRILE COPOLYMER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D3C5D2-CE0B-443D-84AF-E72B170D81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53" y="815009"/>
            <a:ext cx="10902293" cy="5523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5270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5760" y="-39757"/>
            <a:ext cx="11226578" cy="678079"/>
          </a:xfrm>
        </p:spPr>
        <p:txBody>
          <a:bodyPr>
            <a:normAutofit fontScale="90000"/>
          </a:bodyPr>
          <a:lstStyle/>
          <a:p>
            <a:r>
              <a:rPr lang="en-US" sz="3200" b="1" dirty="0"/>
              <a:t>GLOBAL WARMING CONTRIBUTIONS, ACRYLONITRILE-BUTADIENE-STYRENE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7D7B29F-5178-45A2-B6F6-3A8279FD6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01" y="642179"/>
            <a:ext cx="11035337" cy="557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733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504" y="-39757"/>
            <a:ext cx="10041834" cy="678079"/>
          </a:xfrm>
        </p:spPr>
        <p:txBody>
          <a:bodyPr>
            <a:normAutofit/>
          </a:bodyPr>
          <a:lstStyle/>
          <a:p>
            <a:r>
              <a:rPr lang="en-US" sz="3200" b="1" dirty="0"/>
              <a:t>NORMALIZATION OF THE VARIOUS IMPACT CATEGORIES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759E47-34C4-4779-8AA0-56366C8AE6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990" y="666581"/>
            <a:ext cx="11187646" cy="552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76612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504" y="-39757"/>
            <a:ext cx="10041834" cy="678079"/>
          </a:xfrm>
        </p:spPr>
        <p:txBody>
          <a:bodyPr>
            <a:normAutofit/>
          </a:bodyPr>
          <a:lstStyle/>
          <a:p>
            <a:r>
              <a:rPr lang="en-US" sz="3200" b="1" dirty="0"/>
              <a:t>CONTRIBUTION TO HUMAN CARCINOGENIC TOXICITY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11ABF7F-7A0A-4F6C-84DC-675EE5BF4B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724" y="638322"/>
            <a:ext cx="11408552" cy="58305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3547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504" y="-39757"/>
            <a:ext cx="10041834" cy="678079"/>
          </a:xfrm>
        </p:spPr>
        <p:txBody>
          <a:bodyPr>
            <a:normAutofit/>
          </a:bodyPr>
          <a:lstStyle/>
          <a:p>
            <a:r>
              <a:rPr lang="en-US" sz="3600" b="1" dirty="0"/>
              <a:t>CONTRIBUTION TO HUMAN CARCINOGENIC TOXICITY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E1E2DE-2A11-471B-A2B9-65AF502E3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656" y="638322"/>
            <a:ext cx="11426687" cy="559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2707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78377"/>
            <a:ext cx="10058400" cy="638322"/>
          </a:xfrm>
        </p:spPr>
        <p:txBody>
          <a:bodyPr>
            <a:normAutofit fontScale="90000"/>
          </a:bodyPr>
          <a:lstStyle/>
          <a:p>
            <a:r>
              <a:rPr lang="en-US" sz="5300" b="1" dirty="0"/>
              <a:t>CONCLUSION</a:t>
            </a:r>
            <a:endParaRPr lang="en-US" sz="3600" b="1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4B4016-4014-4295-A67C-24154FB46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70472"/>
            <a:ext cx="10058400" cy="4023360"/>
          </a:xfrm>
        </p:spPr>
        <p:txBody>
          <a:bodyPr>
            <a:normAutofit fontScale="85000" lnSpcReduction="2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</a:rPr>
              <a:t>All the various scenarios showed minimal impact on global warming potential and other categories as compared to human carcinogenic toxicity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</a:rPr>
              <a:t>In respect to GWP, Acrylonitrile-butadiene-styrene copolymer showed more impacts followed by Styrene-Acrylonitrile copolymer with the major contributor in each case being the Nylon used as the carcass material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4000" dirty="0">
                <a:solidFill>
                  <a:schemeClr val="tx1"/>
                </a:solidFill>
              </a:rPr>
              <a:t>In all cases, steel used in the bead core contributed greatly to human carcinogenic toxicity</a:t>
            </a:r>
          </a:p>
          <a:p>
            <a:pPr>
              <a:buFont typeface="Arial" panose="020B0604020202020204" pitchFamily="34" charset="0"/>
              <a:buChar char="•"/>
            </a:pPr>
            <a:endParaRPr lang="en-GH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57257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607D4-BCFD-4BCE-BB6B-0B0D54F34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2320" y="185003"/>
            <a:ext cx="10058400" cy="1450757"/>
          </a:xfrm>
        </p:spPr>
        <p:txBody>
          <a:bodyPr>
            <a:normAutofit/>
          </a:bodyPr>
          <a:lstStyle/>
          <a:p>
            <a:r>
              <a:rPr lang="en-US" sz="4400" b="1" dirty="0"/>
              <a:t>RECOMMENDATION</a:t>
            </a:r>
            <a:endParaRPr lang="en-GH" sz="4400" b="1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B4D79F3-CF83-4D61-A403-4F88041029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9920" y="1880294"/>
            <a:ext cx="11562080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H" altLang="en-GH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font-fk-grotesk-neue)"/>
              </a:rPr>
              <a:t>Alternative materials should be evaluated for their potential to replace steel in the bead core</a:t>
            </a:r>
            <a:r>
              <a:rPr kumimoji="0" lang="en-US" altLang="en-GH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var(--font-fk-grotesk-neue)"/>
              </a:rPr>
              <a:t> and the nylon in the carcass</a:t>
            </a:r>
            <a:endParaRPr kumimoji="0" lang="en-GH" altLang="en-GH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GH" altLang="en-GH" sz="3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GH" altLang="en-GH" sz="3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03993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E712AEE-E535-406A-8FB5-54A1E6839B9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</a:extLst>
          </a:blip>
          <a:srcRect t="15681" b="93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4B4D79F3-CF83-4D61-A403-4F88041029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29920" y="1863421"/>
            <a:ext cx="11562080" cy="264687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GH" sz="166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var(--font-fk-grotesk-neue)"/>
              </a:rPr>
              <a:t>THANK YOU</a:t>
            </a:r>
            <a:endParaRPr kumimoji="0" lang="en-GH" altLang="en-GH" sz="166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4433676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320" y="346297"/>
            <a:ext cx="10058400" cy="638322"/>
          </a:xfrm>
        </p:spPr>
        <p:txBody>
          <a:bodyPr>
            <a:normAutofit/>
          </a:bodyPr>
          <a:lstStyle/>
          <a:p>
            <a:r>
              <a:rPr lang="en-US" sz="3200" b="1" dirty="0"/>
              <a:t>GOAL AND SCOPE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4B4016-4014-4295-A67C-24154FB46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1800" y="1315269"/>
            <a:ext cx="11348720" cy="412586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The </a:t>
            </a:r>
            <a:r>
              <a:rPr lang="en-GB" sz="28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goal </a:t>
            </a:r>
            <a:r>
              <a:rPr lang="en-GB" sz="2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of the LCA study is to compare and assess the </a:t>
            </a:r>
            <a:r>
              <a:rPr lang="en-GB" sz="2800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environmental impacts of different bicycle tire materials, with a focus of Global Warming Potential.</a:t>
            </a:r>
            <a:endParaRPr lang="en-GB" sz="2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endParaRPr lang="en-GB" sz="10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28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Scope:</a:t>
            </a:r>
            <a:r>
              <a:rPr lang="en-GB" sz="2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A gate to gate approach focusing on the production process.</a:t>
            </a:r>
          </a:p>
          <a:p>
            <a:pPr>
              <a:buFont typeface="Wingdings" panose="05000000000000000000" pitchFamily="2" charset="2"/>
              <a:buChar char="v"/>
            </a:pPr>
            <a:endParaRPr lang="en-GB" sz="1050" dirty="0">
              <a:solidFill>
                <a:schemeClr val="tx1"/>
              </a:solidFill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sz="2800" b="1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Functional unit</a:t>
            </a:r>
            <a:r>
              <a:rPr lang="en-GB" sz="2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: </a:t>
            </a:r>
            <a:r>
              <a:rPr lang="en-US" sz="2800" dirty="0">
                <a:solidFill>
                  <a:schemeClr val="tx1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Producing 1,000 hybrid bicycle tyres with a mass of 0.42 kg each per year</a:t>
            </a:r>
          </a:p>
          <a:p>
            <a:pPr>
              <a:buFont typeface="Wingdings" panose="05000000000000000000" pitchFamily="2" charset="2"/>
              <a:buChar char="v"/>
            </a:pPr>
            <a:endParaRPr lang="en-GH" sz="5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6995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8F5DC-374D-4F3A-8EAB-2E101D9100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6674" y="-114974"/>
            <a:ext cx="8797949" cy="1104766"/>
          </a:xfrm>
        </p:spPr>
        <p:txBody>
          <a:bodyPr>
            <a:normAutofit fontScale="90000"/>
          </a:bodyPr>
          <a:lstStyle/>
          <a:p>
            <a:pPr algn="l"/>
            <a:br>
              <a:rPr lang="en-US" sz="3200" b="1" dirty="0"/>
            </a:br>
            <a:br>
              <a:rPr lang="en-US" sz="3200" b="1" dirty="0"/>
            </a:br>
            <a:r>
              <a:rPr lang="en-US" sz="3200" b="1" dirty="0"/>
              <a:t>BICYCLE TIRE COMPOSITION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27787DD-8ED9-47EB-9CF6-306D653CB8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9872824"/>
              </p:ext>
            </p:extLst>
          </p:nvPr>
        </p:nvGraphicFramePr>
        <p:xfrm>
          <a:off x="786674" y="1425124"/>
          <a:ext cx="5575748" cy="4007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87874">
                  <a:extLst>
                    <a:ext uri="{9D8B030D-6E8A-4147-A177-3AD203B41FA5}">
                      <a16:colId xmlns:a16="http://schemas.microsoft.com/office/drawing/2014/main" val="156216059"/>
                    </a:ext>
                  </a:extLst>
                </a:gridCol>
                <a:gridCol w="2787874">
                  <a:extLst>
                    <a:ext uri="{9D8B030D-6E8A-4147-A177-3AD203B41FA5}">
                      <a16:colId xmlns:a16="http://schemas.microsoft.com/office/drawing/2014/main" val="3557571404"/>
                    </a:ext>
                  </a:extLst>
                </a:gridCol>
              </a:tblGrid>
              <a:tr h="836737">
                <a:tc>
                  <a:txBody>
                    <a:bodyPr/>
                    <a:lstStyle/>
                    <a:p>
                      <a:r>
                        <a:rPr lang="en-US" sz="3600" dirty="0"/>
                        <a:t>COMPONENTS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PERCENTAGE BY MASS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1600443"/>
                  </a:ext>
                </a:extLst>
              </a:tr>
              <a:tr h="1145558">
                <a:tc>
                  <a:txBody>
                    <a:bodyPr/>
                    <a:lstStyle/>
                    <a:p>
                      <a:r>
                        <a:rPr lang="en-US" sz="3600" dirty="0"/>
                        <a:t>Carcass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20-30 %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61742935"/>
                  </a:ext>
                </a:extLst>
              </a:tr>
              <a:tr h="836737">
                <a:tc>
                  <a:txBody>
                    <a:bodyPr/>
                    <a:lstStyle/>
                    <a:p>
                      <a:r>
                        <a:rPr lang="en-US" sz="3600" dirty="0"/>
                        <a:t>Bead Core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5-10 %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267294"/>
                  </a:ext>
                </a:extLst>
              </a:tr>
              <a:tr h="836737">
                <a:tc>
                  <a:txBody>
                    <a:bodyPr/>
                    <a:lstStyle/>
                    <a:p>
                      <a:r>
                        <a:rPr lang="en-US" sz="3600" dirty="0"/>
                        <a:t>Rubber Tread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40-60 %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3600036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B7C27AE5-5F7D-4D71-A82F-298A6A3880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422" y="533874"/>
            <a:ext cx="5432875" cy="5432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5052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13099"/>
            <a:ext cx="10058400" cy="638322"/>
          </a:xfrm>
        </p:spPr>
        <p:txBody>
          <a:bodyPr>
            <a:normAutofit/>
          </a:bodyPr>
          <a:lstStyle/>
          <a:p>
            <a:r>
              <a:rPr lang="en-US" sz="3200" b="1" dirty="0"/>
              <a:t>RUBBER TREAD COMPOSITION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3A65071-332A-472C-9EDE-02CCAB1AB5D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89018444"/>
              </p:ext>
            </p:extLst>
          </p:nvPr>
        </p:nvGraphicFramePr>
        <p:xfrm>
          <a:off x="1225525" y="1869722"/>
          <a:ext cx="9538800" cy="40044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9400">
                  <a:extLst>
                    <a:ext uri="{9D8B030D-6E8A-4147-A177-3AD203B41FA5}">
                      <a16:colId xmlns:a16="http://schemas.microsoft.com/office/drawing/2014/main" val="1096356376"/>
                    </a:ext>
                  </a:extLst>
                </a:gridCol>
                <a:gridCol w="4769400">
                  <a:extLst>
                    <a:ext uri="{9D8B030D-6E8A-4147-A177-3AD203B41FA5}">
                      <a16:colId xmlns:a16="http://schemas.microsoft.com/office/drawing/2014/main" val="545502642"/>
                    </a:ext>
                  </a:extLst>
                </a:gridCol>
              </a:tblGrid>
              <a:tr h="667402">
                <a:tc>
                  <a:txBody>
                    <a:bodyPr/>
                    <a:lstStyle/>
                    <a:p>
                      <a:r>
                        <a:rPr lang="en-US" sz="3600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PERCENTAGE (%)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9770277"/>
                  </a:ext>
                </a:extLst>
              </a:tr>
              <a:tr h="667402">
                <a:tc>
                  <a:txBody>
                    <a:bodyPr/>
                    <a:lstStyle/>
                    <a:p>
                      <a:r>
                        <a:rPr lang="en-US" sz="3600" dirty="0"/>
                        <a:t>Natural Rubber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20-30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2967742"/>
                  </a:ext>
                </a:extLst>
              </a:tr>
              <a:tr h="667402">
                <a:tc>
                  <a:txBody>
                    <a:bodyPr/>
                    <a:lstStyle/>
                    <a:p>
                      <a:r>
                        <a:rPr lang="en-US" sz="3600" dirty="0"/>
                        <a:t>Synthetic Rubber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40-50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898183"/>
                  </a:ext>
                </a:extLst>
              </a:tr>
              <a:tr h="667402">
                <a:tc>
                  <a:txBody>
                    <a:bodyPr/>
                    <a:lstStyle/>
                    <a:p>
                      <a:r>
                        <a:rPr lang="en-US" sz="3600" dirty="0"/>
                        <a:t>Carbon Black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20-30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4437888"/>
                  </a:ext>
                </a:extLst>
              </a:tr>
              <a:tr h="667402">
                <a:tc>
                  <a:txBody>
                    <a:bodyPr/>
                    <a:lstStyle/>
                    <a:p>
                      <a:r>
                        <a:rPr lang="en-US" sz="3600" dirty="0"/>
                        <a:t>Silica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5-10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4659516"/>
                  </a:ext>
                </a:extLst>
              </a:tr>
              <a:tr h="667402">
                <a:tc>
                  <a:txBody>
                    <a:bodyPr/>
                    <a:lstStyle/>
                    <a:p>
                      <a:r>
                        <a:rPr lang="en-US" sz="3600" dirty="0"/>
                        <a:t>Chemical Additives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3600" dirty="0"/>
                        <a:t>5-10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82283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895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320" y="346297"/>
            <a:ext cx="10058400" cy="638322"/>
          </a:xfrm>
        </p:spPr>
        <p:txBody>
          <a:bodyPr>
            <a:normAutofit/>
          </a:bodyPr>
          <a:lstStyle/>
          <a:p>
            <a:r>
              <a:rPr lang="en-US" sz="3200" b="1" dirty="0"/>
              <a:t>GOAL AND SCOPE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D5B951-CA47-437A-ADDA-20288C2ADB2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00"/>
          <a:stretch/>
        </p:blipFill>
        <p:spPr>
          <a:xfrm>
            <a:off x="2495985" y="1076960"/>
            <a:ext cx="6282255" cy="5037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8370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478377"/>
            <a:ext cx="10058400" cy="638322"/>
          </a:xfrm>
        </p:spPr>
        <p:txBody>
          <a:bodyPr>
            <a:normAutofit/>
          </a:bodyPr>
          <a:lstStyle/>
          <a:p>
            <a:r>
              <a:rPr lang="en-US" sz="3200" b="1" dirty="0"/>
              <a:t>SYNTHETIC RUBBERS TYPICALLY USED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B4B4016-4014-4295-A67C-24154FB46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839992"/>
            <a:ext cx="10058400" cy="4023360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4000" dirty="0">
                <a:solidFill>
                  <a:srgbClr val="FF0000"/>
                </a:solidFill>
              </a:rPr>
              <a:t>Polybutadiene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4000" dirty="0">
                <a:solidFill>
                  <a:srgbClr val="FF0000"/>
                </a:solidFill>
              </a:rPr>
              <a:t>Acrylonitrile-butadiene-styrene copolymer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4000" dirty="0">
                <a:solidFill>
                  <a:srgbClr val="FF0000"/>
                </a:solidFill>
              </a:rPr>
              <a:t>Styrene-Acrylonitrile copolymer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4000" dirty="0">
                <a:solidFill>
                  <a:schemeClr val="tx1"/>
                </a:solidFill>
              </a:rPr>
              <a:t>Isobutylene-isoprene Halogenated Rubber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4000" dirty="0">
                <a:solidFill>
                  <a:schemeClr val="tx1"/>
                </a:solidFill>
              </a:rPr>
              <a:t>Isobutylene-isoprene Rubber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4000" dirty="0">
                <a:solidFill>
                  <a:schemeClr val="tx1"/>
                </a:solidFill>
              </a:rPr>
              <a:t>Styrene Butadiene Rubber</a:t>
            </a:r>
          </a:p>
          <a:p>
            <a:pPr>
              <a:buFont typeface="Wingdings" panose="05000000000000000000" pitchFamily="2" charset="2"/>
              <a:buChar char="v"/>
            </a:pPr>
            <a:endParaRPr lang="en-US" sz="4000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endParaRPr lang="en-GH" sz="4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631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53138"/>
            <a:ext cx="10058400" cy="638322"/>
          </a:xfrm>
        </p:spPr>
        <p:txBody>
          <a:bodyPr>
            <a:normAutofit/>
          </a:bodyPr>
          <a:lstStyle/>
          <a:p>
            <a:r>
              <a:rPr lang="en-US" sz="3200" b="1" dirty="0"/>
              <a:t>INVENTORY ANALYSIS (INPUT)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D1E9B1-C90E-4D02-A2EC-9A382CD36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902" y="772485"/>
            <a:ext cx="10950196" cy="5540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11359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229018"/>
            <a:ext cx="10058400" cy="638322"/>
          </a:xfrm>
        </p:spPr>
        <p:txBody>
          <a:bodyPr>
            <a:normAutofit/>
          </a:bodyPr>
          <a:lstStyle/>
          <a:p>
            <a:r>
              <a:rPr lang="en-US" sz="3200" b="1" dirty="0"/>
              <a:t>INVENTORY ANALYSIS (OUTPUT)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0ADED91-6360-4F84-8888-CD43A526F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6712" y="867340"/>
            <a:ext cx="11317357" cy="5225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613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584B8B1-AE6E-4DD2-9B02-D6AE9A2A86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6" t="7217" b="3213"/>
          <a:stretch/>
        </p:blipFill>
        <p:spPr bwMode="auto">
          <a:xfrm>
            <a:off x="954157" y="537767"/>
            <a:ext cx="10041834" cy="61755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3BD86A-8B2A-4EB9-B6DD-2CCF3651C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50504" y="-39757"/>
            <a:ext cx="10041834" cy="678079"/>
          </a:xfrm>
        </p:spPr>
        <p:txBody>
          <a:bodyPr>
            <a:normAutofit/>
          </a:bodyPr>
          <a:lstStyle/>
          <a:p>
            <a:r>
              <a:rPr lang="en-US" sz="3200" b="1" dirty="0"/>
              <a:t>IMPACT ASSESSMENT (INPUT)</a:t>
            </a:r>
          </a:p>
        </p:txBody>
      </p:sp>
    </p:spTree>
    <p:extLst>
      <p:ext uri="{BB962C8B-B14F-4D97-AF65-F5344CB8AC3E}">
        <p14:creationId xmlns:p14="http://schemas.microsoft.com/office/powerpoint/2010/main" val="221690416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302</TotalTime>
  <Words>309</Words>
  <Application>Microsoft Office PowerPoint</Application>
  <PresentationFormat>Widescreen</PresentationFormat>
  <Paragraphs>57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Times New Roman</vt:lpstr>
      <vt:lpstr>var(--font-fk-grotesk-neue)</vt:lpstr>
      <vt:lpstr>Wingdings</vt:lpstr>
      <vt:lpstr>Retrospect</vt:lpstr>
      <vt:lpstr> LIFE CYCLE ASSESSMENT OF BICYCLE TYRE MATERIALS  GROUP THREE (3)</vt:lpstr>
      <vt:lpstr>GOAL AND SCOPE</vt:lpstr>
      <vt:lpstr>  BICYCLE TIRE COMPOSITION</vt:lpstr>
      <vt:lpstr>RUBBER TREAD COMPOSITION</vt:lpstr>
      <vt:lpstr>GOAL AND SCOPE</vt:lpstr>
      <vt:lpstr>SYNTHETIC RUBBERS TYPICALLY USED</vt:lpstr>
      <vt:lpstr>INVENTORY ANALYSIS (INPUT)</vt:lpstr>
      <vt:lpstr>INVENTORY ANALYSIS (OUTPUT)</vt:lpstr>
      <vt:lpstr>IMPACT ASSESSMENT (INPUT)</vt:lpstr>
      <vt:lpstr>GLOBAL WARMING CONTRIBUTIONS, POLYBUTADIENE</vt:lpstr>
      <vt:lpstr>GLOBAL WARMING CONTRIBUTIONS, STYRENE-ACRYLONITRILE COPOLYMER</vt:lpstr>
      <vt:lpstr>GLOBAL WARMING CONTRIBUTIONS, ACRYLONITRILE-BUTADIENE-STYRENE</vt:lpstr>
      <vt:lpstr>NORMALIZATION OF THE VARIOUS IMPACT CATEGORIES</vt:lpstr>
      <vt:lpstr>CONTRIBUTION TO HUMAN CARCINOGENIC TOXICITY</vt:lpstr>
      <vt:lpstr>CONTRIBUTION TO HUMAN CARCINOGENIC TOXICITY</vt:lpstr>
      <vt:lpstr>CONCLUSION</vt:lpstr>
      <vt:lpstr>RECOMMENDATION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Ohene Lawrencia</dc:creator>
  <cp:lastModifiedBy>Deborah Ampofowaa</cp:lastModifiedBy>
  <cp:revision>22</cp:revision>
  <dcterms:created xsi:type="dcterms:W3CDTF">2024-10-28T21:43:30Z</dcterms:created>
  <dcterms:modified xsi:type="dcterms:W3CDTF">2024-11-09T02:20:21Z</dcterms:modified>
</cp:coreProperties>
</file>